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8" r:id="rId7"/>
    <p:sldId id="267"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370"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4/23/2024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4/23/2024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4/23/2024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4/23/2024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4/23/2024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4/23/2024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4/23/2024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4/23/2024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4/23/2024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4/23/2024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4/23/2024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4/23/2024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4/23/2024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7" y="1821635"/>
            <a:ext cx="10062425" cy="977778"/>
          </a:xfrm>
        </p:spPr>
        <p:txBody>
          <a:bodyPr/>
          <a:lstStyle/>
          <a:p>
            <a:r>
              <a:rPr lang="en-US" sz="4400" b="1" dirty="0">
                <a:solidFill>
                  <a:schemeClr val="accent1"/>
                </a:solidFill>
                <a:latin typeface="Arial" panose="020B0604020202020204" pitchFamily="34" charset="0"/>
                <a:cs typeface="Arial" panose="020B0604020202020204" pitchFamily="34" charset="0"/>
              </a:rPr>
              <a:t>HEART DISEASE PREDICTION</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252865"/>
            <a:ext cx="9039066" cy="70788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a:solidFill>
                  <a:schemeClr val="accent1">
                    <a:lumMod val="75000"/>
                  </a:schemeClr>
                </a:solidFill>
                <a:latin typeface="Arial"/>
                <a:cs typeface="Arial"/>
              </a:rPr>
              <a:t> Saayaa N – au810021214027</a:t>
            </a:r>
          </a:p>
        </p:txBody>
      </p:sp>
      <p:sp>
        <p:nvSpPr>
          <p:cNvPr id="5" name="TextBox 4"/>
          <p:cNvSpPr txBox="1"/>
          <p:nvPr/>
        </p:nvSpPr>
        <p:spPr>
          <a:xfrm>
            <a:off x="1723871" y="5186598"/>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r>
              <a:rPr lang="en-US" sz="2000" b="1" dirty="0" err="1">
                <a:solidFill>
                  <a:srgbClr val="2F5496"/>
                </a:solidFill>
                <a:latin typeface="Arial"/>
                <a:ea typeface="Arial"/>
                <a:cs typeface="Arial"/>
                <a:sym typeface="Arial"/>
              </a:rPr>
              <a:t>Ramar</a:t>
            </a:r>
            <a:r>
              <a:rPr lang="en-US" sz="2000" b="1" dirty="0">
                <a:solidFill>
                  <a:srgbClr val="2F5496"/>
                </a:solidFill>
                <a:latin typeface="Arial"/>
                <a:ea typeface="Arial"/>
                <a:cs typeface="Arial"/>
                <a:sym typeface="Arial"/>
              </a:rPr>
              <a:t> Bose Sr. AI Master Trainer </a:t>
            </a:r>
            <a:endParaRPr lang="en-US" sz="2000" b="1" dirty="0">
              <a:solidFill>
                <a:schemeClr val="accent1">
                  <a:lumMod val="75000"/>
                </a:schemeClr>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614597" y="2110153"/>
            <a:ext cx="11152682" cy="4365598"/>
          </a:xfrm>
        </p:spPr>
        <p:txBody>
          <a:bodyPr>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sz="2800" dirty="0">
                <a:latin typeface="Times New Roman"/>
                <a:ea typeface="Times New Roman"/>
                <a:cs typeface="Times New Roman"/>
                <a:sym typeface="Times New Roman"/>
              </a:rPr>
              <a:t>Project </a:t>
            </a:r>
            <a:r>
              <a:rPr lang="en-US" sz="2800" dirty="0" err="1">
                <a:latin typeface="Times New Roman"/>
                <a:ea typeface="Times New Roman"/>
                <a:cs typeface="Times New Roman"/>
                <a:sym typeface="Times New Roman"/>
              </a:rPr>
              <a:t>Github</a:t>
            </a:r>
            <a:r>
              <a:rPr lang="en-US" sz="2800" dirty="0">
                <a:latin typeface="Times New Roman"/>
                <a:ea typeface="Times New Roman"/>
                <a:cs typeface="Times New Roman"/>
                <a:sym typeface="Times New Roman"/>
              </a:rPr>
              <a:t> link, </a:t>
            </a:r>
            <a:r>
              <a:rPr lang="en-US" sz="2800" dirty="0" err="1">
                <a:latin typeface="Times New Roman"/>
                <a:ea typeface="Times New Roman"/>
                <a:cs typeface="Times New Roman"/>
                <a:sym typeface="Times New Roman"/>
              </a:rPr>
              <a:t>Ramar</a:t>
            </a:r>
            <a:r>
              <a:rPr lang="en-US" sz="2800" dirty="0">
                <a:latin typeface="Times New Roman"/>
                <a:ea typeface="Times New Roman"/>
                <a:cs typeface="Times New Roman"/>
                <a:sym typeface="Times New Roman"/>
              </a:rPr>
              <a:t> Bose , 2024</a:t>
            </a:r>
          </a:p>
          <a:p>
            <a:pPr marL="342900" lvl="0" indent="-342900" algn="l" rtl="0">
              <a:lnSpc>
                <a:spcPct val="150000"/>
              </a:lnSpc>
              <a:spcBef>
                <a:spcPts val="1000"/>
              </a:spcBef>
              <a:spcAft>
                <a:spcPts val="0"/>
              </a:spcAft>
              <a:buClr>
                <a:schemeClr val="dk1"/>
              </a:buClr>
              <a:buSzPts val="2400"/>
              <a:buFont typeface="Calibri"/>
              <a:buAutoNum type="arabicPeriod"/>
            </a:pPr>
            <a:r>
              <a:rPr lang="en-US" sz="2800" dirty="0">
                <a:latin typeface="Times New Roman"/>
                <a:ea typeface="Times New Roman"/>
                <a:cs typeface="Times New Roman"/>
                <a:sym typeface="Times New Roman"/>
              </a:rPr>
              <a:t>Project video recorded link (</a:t>
            </a:r>
            <a:r>
              <a:rPr lang="en-US" sz="2800" dirty="0" err="1">
                <a:latin typeface="Times New Roman"/>
                <a:ea typeface="Times New Roman"/>
                <a:cs typeface="Times New Roman"/>
                <a:sym typeface="Times New Roman"/>
              </a:rPr>
              <a:t>youtube</a:t>
            </a:r>
            <a:r>
              <a:rPr lang="en-US" sz="2800" dirty="0">
                <a:latin typeface="Times New Roman"/>
                <a:ea typeface="Times New Roman"/>
                <a:cs typeface="Times New Roman"/>
                <a:sym typeface="Times New Roman"/>
              </a:rPr>
              <a:t>/</a:t>
            </a:r>
            <a:r>
              <a:rPr lang="en-US" sz="2800" dirty="0" err="1">
                <a:latin typeface="Times New Roman"/>
                <a:ea typeface="Times New Roman"/>
                <a:cs typeface="Times New Roman"/>
                <a:sym typeface="Times New Roman"/>
              </a:rPr>
              <a:t>github</a:t>
            </a:r>
            <a:r>
              <a:rPr lang="en-US" sz="2800" dirty="0">
                <a:latin typeface="Times New Roman"/>
                <a:ea typeface="Times New Roman"/>
                <a:cs typeface="Times New Roman"/>
                <a:sym typeface="Times New Roman"/>
              </a:rPr>
              <a:t>), </a:t>
            </a:r>
            <a:r>
              <a:rPr lang="en-US" sz="2800" dirty="0" err="1">
                <a:latin typeface="Times New Roman"/>
                <a:ea typeface="Times New Roman"/>
                <a:cs typeface="Times New Roman"/>
                <a:sym typeface="Times New Roman"/>
              </a:rPr>
              <a:t>Ramar</a:t>
            </a:r>
            <a:r>
              <a:rPr lang="en-US" sz="2800" dirty="0">
                <a:latin typeface="Times New Roman"/>
                <a:ea typeface="Times New Roman"/>
                <a:cs typeface="Times New Roman"/>
                <a:sym typeface="Times New Roman"/>
              </a:rPr>
              <a:t> Bose , 2024</a:t>
            </a:r>
          </a:p>
          <a:p>
            <a:pPr marL="342900" lvl="0" indent="-342900" algn="l" rtl="0">
              <a:lnSpc>
                <a:spcPct val="150000"/>
              </a:lnSpc>
              <a:spcBef>
                <a:spcPts val="1000"/>
              </a:spcBef>
              <a:spcAft>
                <a:spcPts val="0"/>
              </a:spcAft>
              <a:buClr>
                <a:schemeClr val="dk1"/>
              </a:buClr>
              <a:buSzPts val="2400"/>
              <a:buFont typeface="Calibri"/>
              <a:buAutoNum type="arabicPeriod"/>
            </a:pPr>
            <a:r>
              <a:rPr lang="en-US" sz="2800" dirty="0">
                <a:latin typeface="Times New Roman"/>
                <a:ea typeface="Times New Roman"/>
                <a:cs typeface="Times New Roman"/>
                <a:sym typeface="Times New Roman"/>
              </a:rPr>
              <a:t>Project PPT &amp; Report </a:t>
            </a:r>
            <a:r>
              <a:rPr lang="en-US" sz="2800" dirty="0" err="1">
                <a:latin typeface="Times New Roman"/>
                <a:ea typeface="Times New Roman"/>
                <a:cs typeface="Times New Roman"/>
                <a:sym typeface="Times New Roman"/>
              </a:rPr>
              <a:t>github</a:t>
            </a:r>
            <a:r>
              <a:rPr lang="en-US" sz="2800" dirty="0">
                <a:latin typeface="Times New Roman"/>
                <a:ea typeface="Times New Roman"/>
                <a:cs typeface="Times New Roman"/>
                <a:sym typeface="Times New Roman"/>
              </a:rPr>
              <a:t> link, </a:t>
            </a:r>
            <a:r>
              <a:rPr lang="en-US" sz="2800" dirty="0" err="1">
                <a:latin typeface="Times New Roman"/>
                <a:ea typeface="Times New Roman"/>
                <a:cs typeface="Times New Roman"/>
                <a:sym typeface="Times New Roman"/>
              </a:rPr>
              <a:t>Ramar</a:t>
            </a:r>
            <a:r>
              <a:rPr lang="en-US" sz="2800" dirty="0">
                <a:latin typeface="Times New Roman"/>
                <a:ea typeface="Times New Roman"/>
                <a:cs typeface="Times New Roman"/>
                <a:sym typeface="Times New Roman"/>
              </a:rPr>
              <a:t> Bose , 2024 </a:t>
            </a:r>
          </a:p>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just"/>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endParaRPr lang="en-US" sz="2800"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Rectangle 1">
            <a:extLst>
              <a:ext uri="{FF2B5EF4-FFF2-40B4-BE49-F238E27FC236}">
                <a16:creationId xmlns:a16="http://schemas.microsoft.com/office/drawing/2014/main" id="{F70DE16B-1152-1C1B-7A1E-0F1F888A19CD}"/>
              </a:ext>
            </a:extLst>
          </p:cNvPr>
          <p:cNvSpPr>
            <a:spLocks noChangeArrowheads="1"/>
          </p:cNvSpPr>
          <p:nvPr/>
        </p:nvSpPr>
        <p:spPr bwMode="auto">
          <a:xfrm rot="10800000" flipV="1">
            <a:off x="341808" y="2209916"/>
            <a:ext cx="10715657"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goal of this study is to estimate the total risk of heart disease using Logistic Regression and Machine Learning. According to the World Health Organization (WHO), heart attacks account for about four out of every five CVD-related deaths. Identifying people at risk of developing CVD is critical for implementing preventative strategies and delivering timely therapies.</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Subtitle 1">
            <a:extLst>
              <a:ext uri="{FF2B5EF4-FFF2-40B4-BE49-F238E27FC236}">
                <a16:creationId xmlns:a16="http://schemas.microsoft.com/office/drawing/2014/main" id="{DC60D32D-88F4-39CA-633E-232E29064422}"/>
              </a:ext>
            </a:extLst>
          </p:cNvPr>
          <p:cNvSpPr>
            <a:spLocks noGrp="1" noChangeArrowheads="1"/>
          </p:cNvSpPr>
          <p:nvPr>
            <p:ph type="subTitle" idx="1"/>
          </p:nvPr>
        </p:nvSpPr>
        <p:spPr bwMode="auto">
          <a:xfrm>
            <a:off x="428098" y="1962921"/>
            <a:ext cx="10915786"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proposed Logistic Regression in Google's collaboration with Heart Disease Prediction includes data processing, feature selection, and model construction. Using the Logistic Regression model of MI, it is possible to assess an individual's risk of developing cardiovascular disease. This model can help healthcare practitioners identify high-risk patients, allowing for focused therapies and lifestyle changes to reduce the risk of CVD-related consequences.</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a:bodyPr>
          <a:lstStyle/>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Data Preprocessing:</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The dataset undergoes preprocessing steps such as handling missing values, encoding categorical variables, and scaling numerical features.</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Feature Selection:</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Relevant features are selected based on their significance in predicting CVD risk, using techniques such as correlation analysis and feature importance ranking.</a:t>
            </a:r>
          </a:p>
          <a:p>
            <a:pPr algn="just">
              <a:buFont typeface="+mj-lt"/>
              <a:buAutoNum type="arabicPeriod"/>
            </a:pPr>
            <a:r>
              <a:rPr lang="en-US" sz="2800" b="1" i="0" dirty="0">
                <a:solidFill>
                  <a:srgbClr val="0D0D0D"/>
                </a:solidFill>
                <a:effectLst/>
                <a:highlight>
                  <a:srgbClr val="FFFFFF"/>
                </a:highlight>
                <a:latin typeface="Times New Roman" panose="02020603050405020304" pitchFamily="18" charset="0"/>
                <a:cs typeface="Times New Roman" panose="02020603050405020304" pitchFamily="18" charset="0"/>
              </a:rPr>
              <a:t>Model Development:</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 A Logistic Regression model is trained using the preprocessed dataset. The model learns to classify individuals into two classes: those at risk of developing CVD and those not at risk.</a:t>
            </a:r>
          </a:p>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2" name="Saayaa Recording 2024-04-23 222043">
            <a:hlinkClick r:id="" action="ppaction://media"/>
            <a:extLst>
              <a:ext uri="{FF2B5EF4-FFF2-40B4-BE49-F238E27FC236}">
                <a16:creationId xmlns:a16="http://schemas.microsoft.com/office/drawing/2014/main" id="{07110ED3-202E-54EF-EE7C-3D0850C3EF6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41277" y="1866758"/>
            <a:ext cx="9279466" cy="4852388"/>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99264" y="2888665"/>
            <a:ext cx="11152682" cy="4365598"/>
          </a:xfrm>
        </p:spPr>
        <p:txBody>
          <a:bodyPr>
            <a:normAutofit/>
          </a:bodyPr>
          <a:lstStyle/>
          <a:p>
            <a:r>
              <a:rPr lang="en-US" sz="2600" dirty="0">
                <a:latin typeface="Arial" panose="020B0604020202020204" pitchFamily="34" charset="0"/>
                <a:cs typeface="Arial" panose="020B0604020202020204" pitchFamily="34" charset="0"/>
              </a:rPr>
              <a:t>https://github.com/Saayaa4027/Naan_Mudhalvan---Heart-Disease-Prediction/tree/main</a:t>
            </a: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Subtitle 1">
            <a:extLst>
              <a:ext uri="{FF2B5EF4-FFF2-40B4-BE49-F238E27FC236}">
                <a16:creationId xmlns:a16="http://schemas.microsoft.com/office/drawing/2014/main" id="{59ED8FC9-BCE4-F5A6-E578-6DC3A0D73BA5}"/>
              </a:ext>
            </a:extLst>
          </p:cNvPr>
          <p:cNvSpPr>
            <a:spLocks noGrp="1" noChangeArrowheads="1"/>
          </p:cNvSpPr>
          <p:nvPr>
            <p:ph type="subTitle" idx="1"/>
          </p:nvPr>
        </p:nvSpPr>
        <p:spPr bwMode="auto">
          <a:xfrm>
            <a:off x="614363" y="2105511"/>
            <a:ext cx="10785157"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use of Logistic Regression to predict heart disease risk provides useful insights into identifying those who are more likely to develop cardiovascular disease (CVD) and maybe avoid negative health outcomes. Logistic Regression is used to successfully model the probability of CVD occurrence based on numerous risk variables, allowing for early intervention and focused healthcare interventions. The findings highlight the importance of proactive healthcare activities, such as lifestyle adjustments, regular screenings, and individualized therapies, to reduce CVD risk factors and improve patient outcomes.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
        <p:nvSpPr>
          <p:cNvPr id="2" name="Subtitle 1">
            <a:extLst>
              <a:ext uri="{FF2B5EF4-FFF2-40B4-BE49-F238E27FC236}">
                <a16:creationId xmlns:a16="http://schemas.microsoft.com/office/drawing/2014/main" id="{9CF1BB49-9C88-F7C0-C74D-2D2AC8C53013}"/>
              </a:ext>
            </a:extLst>
          </p:cNvPr>
          <p:cNvSpPr>
            <a:spLocks noGrp="1" noChangeArrowheads="1"/>
          </p:cNvSpPr>
          <p:nvPr>
            <p:ph type="subTitle" idx="1"/>
          </p:nvPr>
        </p:nvSpPr>
        <p:spPr bwMode="auto">
          <a:xfrm>
            <a:off x="468314" y="1786536"/>
            <a:ext cx="11165431"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future of heart disease prediction using Logistic Regression seems bright on a variety of fronts. Advanced predictive models are expected to emerge when additional risk indicators are added and sophisticated machine learning techniques are applied, resulting in improved accuracy and reliability</a:t>
            </a:r>
            <a:r>
              <a:rPr lang="en-US" altLang="en-US" sz="2800" dirty="0">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 identifying persons at risk of cardiovascular disease (CVD). </a:t>
            </a:r>
            <a:r>
              <a:rPr lang="en-US" sz="2800" b="0" i="0" dirty="0">
                <a:solidFill>
                  <a:srgbClr val="0D0D0D"/>
                </a:solidFill>
                <a:effectLst/>
                <a:highlight>
                  <a:srgbClr val="FFFFFF"/>
                </a:highlight>
                <a:latin typeface="Times New Roman" panose="02020603050405020304" pitchFamily="18" charset="0"/>
                <a:cs typeface="Times New Roman" panose="02020603050405020304" pitchFamily="18" charset="0"/>
              </a:rPr>
              <a:t>Furthermore, the paradigm of personalized medicine is poised to revolutionize heart disease management </a:t>
            </a: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230</TotalTime>
  <Words>589</Words>
  <Application>Microsoft Office PowerPoint</Application>
  <PresentationFormat>Widescreen</PresentationFormat>
  <Paragraphs>47</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HEART DISEASE PREDICTION</vt:lpstr>
      <vt:lpstr>OUTLINE</vt:lpstr>
      <vt:lpstr>Problem Statement</vt:lpstr>
      <vt:lpstr>Proposed Solution</vt:lpstr>
      <vt:lpstr>Algorithm &amp; Deployment</vt:lpstr>
      <vt:lpstr>Project Demo(Recorded Video)</vt:lpstr>
      <vt:lpstr>GitHub Link</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Saayaa Nazar</cp:lastModifiedBy>
  <cp:revision>80</cp:revision>
  <dcterms:created xsi:type="dcterms:W3CDTF">2021-04-26T07:43:48Z</dcterms:created>
  <dcterms:modified xsi:type="dcterms:W3CDTF">2024-04-23T18:20:03Z</dcterms:modified>
</cp:coreProperties>
</file>

<file path=docProps/thumbnail.jpeg>
</file>